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78" r:id="rId5"/>
    <p:sldId id="280" r:id="rId6"/>
    <p:sldId id="282" r:id="rId7"/>
    <p:sldId id="283" r:id="rId8"/>
    <p:sldId id="299" r:id="rId9"/>
    <p:sldId id="300" r:id="rId10"/>
    <p:sldId id="303" r:id="rId11"/>
    <p:sldId id="284" r:id="rId12"/>
    <p:sldId id="285" r:id="rId13"/>
    <p:sldId id="302" r:id="rId14"/>
    <p:sldId id="301" r:id="rId15"/>
    <p:sldId id="317" r:id="rId16"/>
    <p:sldId id="286" r:id="rId17"/>
    <p:sldId id="287" r:id="rId18"/>
    <p:sldId id="288" r:id="rId19"/>
    <p:sldId id="289" r:id="rId20"/>
    <p:sldId id="290" r:id="rId21"/>
    <p:sldId id="296" r:id="rId22"/>
    <p:sldId id="291" r:id="rId23"/>
    <p:sldId id="293" r:id="rId24"/>
    <p:sldId id="294" r:id="rId25"/>
    <p:sldId id="295" r:id="rId26"/>
    <p:sldId id="297" r:id="rId27"/>
    <p:sldId id="292" r:id="rId28"/>
    <p:sldId id="298" r:id="rId29"/>
    <p:sldId id="318" r:id="rId30"/>
    <p:sldId id="281" r:id="rId31"/>
    <p:sldId id="304" r:id="rId32"/>
    <p:sldId id="305" r:id="rId33"/>
    <p:sldId id="312" r:id="rId34"/>
    <p:sldId id="306" r:id="rId35"/>
    <p:sldId id="308" r:id="rId36"/>
    <p:sldId id="311" r:id="rId37"/>
    <p:sldId id="307" r:id="rId38"/>
    <p:sldId id="309" r:id="rId39"/>
    <p:sldId id="310" r:id="rId40"/>
    <p:sldId id="314" r:id="rId41"/>
    <p:sldId id="319" r:id="rId42"/>
    <p:sldId id="320" r:id="rId43"/>
    <p:sldId id="321" r:id="rId44"/>
    <p:sldId id="316" r:id="rId45"/>
    <p:sldId id="313" r:id="rId4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1790" y="1819218"/>
            <a:ext cx="3391452" cy="1237413"/>
          </a:xfrm>
        </p:spPr>
        <p:txBody>
          <a:bodyPr rtlCol="0">
            <a:norm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lang="en-US" altLang="zh-CN" sz="4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排序算法性能分析</a:t>
            </a:r>
            <a:endParaRPr lang="zh-CN" altLang="en-US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1" y="34553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endParaRPr lang="en-US" altLang="zh-CN" sz="2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原因分析：</a:t>
            </a:r>
            <a:r>
              <a:rPr lang="en-US" altLang="zh-CN" dirty="0"/>
              <a:t>swap</a:t>
            </a:r>
            <a:r>
              <a:rPr lang="zh-CN" altLang="en-US" dirty="0"/>
              <a:t>函数的调用使得实测时间增大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A5AD1-B3E4-9E71-730C-0B15D6A8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44" y="2610870"/>
            <a:ext cx="6303112" cy="39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解决方法：不用函数，手写交换操作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1F497-134A-AED2-FCDB-C0F1C332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81" y="2610870"/>
            <a:ext cx="5676789" cy="40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5" y="1635792"/>
            <a:ext cx="3366657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性能分析（优化后）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67FAA08-FF1E-D471-08D9-48D5851E74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259909"/>
              </p:ext>
            </p:extLst>
          </p:nvPr>
        </p:nvGraphicFramePr>
        <p:xfrm>
          <a:off x="331304" y="2690191"/>
          <a:ext cx="5370226" cy="269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2326">
                  <a:extLst>
                    <a:ext uri="{9D8B030D-6E8A-4147-A177-3AD203B41FA5}">
                      <a16:colId xmlns:a16="http://schemas.microsoft.com/office/drawing/2014/main" val="1618447580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2550829757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3417999481"/>
                    </a:ext>
                  </a:extLst>
                </a:gridCol>
              </a:tblGrid>
              <a:tr h="7083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0207817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17.082000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17.082000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3824616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68.237000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68.328000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3954344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153.298500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153.738000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15902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272.922000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273.312000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2316893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428.435000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427.050000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3816743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E06D945-374F-EC06-CFDD-2F8A0D9E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653" y="2073965"/>
            <a:ext cx="5505059" cy="330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13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9215" y="1871472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算法原理：将未排序的元素逐个插入到已排序部分的合适位置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81182-DDA9-1541-D1F5-00343E8D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1" y="3485322"/>
            <a:ext cx="4913219" cy="2636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06588F-D136-BC6F-05A8-C1DC7AFD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4" y="2670313"/>
            <a:ext cx="5437373" cy="345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150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2167335" cy="507724"/>
          </a:xfrm>
        </p:spPr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67FAA08-FF1E-D471-08D9-48D5851E74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5918909"/>
              </p:ext>
            </p:extLst>
          </p:nvPr>
        </p:nvGraphicFramePr>
        <p:xfrm>
          <a:off x="331304" y="2690191"/>
          <a:ext cx="5370226" cy="269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2326">
                  <a:extLst>
                    <a:ext uri="{9D8B030D-6E8A-4147-A177-3AD203B41FA5}">
                      <a16:colId xmlns:a16="http://schemas.microsoft.com/office/drawing/2014/main" val="1618447580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2550829757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3417999481"/>
                    </a:ext>
                  </a:extLst>
                </a:gridCol>
              </a:tblGrid>
              <a:tr h="7083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0207817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3.531200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3.531200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3824616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13.974250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14.124800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3954344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31.371900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31.780800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15902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55.918400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56.499200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2316893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87.012450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88.280000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3816743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D71B87E-D819-4CD9-6DED-7E6FF14D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12" y="2040835"/>
            <a:ext cx="5560844" cy="334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83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合并排序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9215" y="1871472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算法原理：递归地分割数组，再合并成有序的数组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FC3710-37E0-50A3-2493-887C436E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3" y="3277266"/>
            <a:ext cx="5315884" cy="28532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12A173-F0AC-4F1E-1904-9B2FDE1A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25" y="2397304"/>
            <a:ext cx="5266690" cy="373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01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114866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性能分析（优化前）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49255F6-65BA-D4BF-8665-4242A7B67F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1205415"/>
              </p:ext>
            </p:extLst>
          </p:nvPr>
        </p:nvGraphicFramePr>
        <p:xfrm>
          <a:off x="476474" y="2334846"/>
          <a:ext cx="4857750" cy="3829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870">
                  <a:extLst>
                    <a:ext uri="{9D8B030D-6E8A-4147-A177-3AD203B41FA5}">
                      <a16:colId xmlns:a16="http://schemas.microsoft.com/office/drawing/2014/main" val="2770255857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2784818480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1700519894"/>
                    </a:ext>
                  </a:extLst>
                </a:gridCol>
              </a:tblGrid>
              <a:tr h="2257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64399423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0.044650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0.044650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332532841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0.126850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0.146732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384839218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0.212450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0.254459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319305181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0.429900</a:t>
                      </a:r>
                      <a:endParaRPr lang="zh-CN" altLang="en-US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0.535800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89473067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1.290650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1.735221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3649755873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2.146400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2.991090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2420092696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4.317350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6.251000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71342638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13.288150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20.031210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202491585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22.344500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34.375900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278612190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46.036750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71.440000</a:t>
                      </a:r>
                      <a:endParaRPr lang="zh-CN" altLang="en-US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 anchor="ctr"/>
                </a:tc>
                <a:extLst>
                  <a:ext uri="{0D108BD9-81ED-4DB2-BD59-A6C34878D82A}">
                    <a16:rowId xmlns:a16="http://schemas.microsoft.com/office/drawing/2014/main" val="2435678612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CA54FC4-7628-FB6A-B771-BD9BDA60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47" y="2776330"/>
            <a:ext cx="5634696" cy="338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原因分析：在函数内创建数组空间使得时间开销变大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C02F53-B9AE-209F-0778-F0F07356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3" y="2610870"/>
            <a:ext cx="6981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3022" y="2069824"/>
            <a:ext cx="10526248" cy="7197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解决方法：在函数外创建好空间大小为</a:t>
            </a:r>
            <a:r>
              <a:rPr lang="en-US" altLang="zh-CN" sz="2400" dirty="0"/>
              <a:t>n</a:t>
            </a:r>
            <a:r>
              <a:rPr lang="zh-CN" altLang="en-US" sz="2400" dirty="0"/>
              <a:t>的数组用于合并排序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C7528-C0B9-F506-F0BD-AAE836BA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01" y="2848149"/>
            <a:ext cx="7409157" cy="26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114866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性能分析（优化后）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49255F6-65BA-D4BF-8665-4242A7B67F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13563130"/>
              </p:ext>
            </p:extLst>
          </p:nvPr>
        </p:nvGraphicFramePr>
        <p:xfrm>
          <a:off x="476474" y="2334846"/>
          <a:ext cx="485775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870">
                  <a:extLst>
                    <a:ext uri="{9D8B030D-6E8A-4147-A177-3AD203B41FA5}">
                      <a16:colId xmlns:a16="http://schemas.microsoft.com/office/drawing/2014/main" val="2770255857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2784818480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1700519894"/>
                    </a:ext>
                  </a:extLst>
                </a:gridCol>
              </a:tblGrid>
              <a:tr h="2257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4399423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32532841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0.041800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0.042064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84839218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0.072900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0.072947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19305181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0.153450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0.153600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89473067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0.478650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0.497443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649755873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0.823500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0.857468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420092696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1.720300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1.792000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71342638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5.412250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5.742429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02491585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9.294800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9.854682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78612190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20.134500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20.480000</a:t>
                      </a:r>
                      <a:endParaRPr lang="zh-CN" altLang="en-US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43567861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266E637-895C-B3B8-CF2E-E4203A7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734" y="2594345"/>
            <a:ext cx="6036458" cy="3628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6498-AD92-7DEA-EEDA-1D59C04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94B08-34D6-E311-C578-477E0666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问题描述：分析各排序算法性能，比较实际与理论结果</a:t>
            </a:r>
          </a:p>
        </p:txBody>
      </p:sp>
    </p:spTree>
    <p:extLst>
      <p:ext uri="{BB962C8B-B14F-4D97-AF65-F5344CB8AC3E}">
        <p14:creationId xmlns:p14="http://schemas.microsoft.com/office/powerpoint/2010/main" val="226479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4199" y="1694119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算法原理：通过选取一个基准元素，将数组分割成左右两个子数组，使得左边的元素都小于等于基准元素，右边的元素都大于基准元素</a:t>
            </a:r>
            <a:endParaRPr lang="en-US" altLang="zh-CN" dirty="0"/>
          </a:p>
          <a:p>
            <a:r>
              <a:rPr lang="zh-CN" altLang="en-US" dirty="0"/>
              <a:t>伪代码：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2F9FA5-FFF2-ECBB-9F10-D185F812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2" y="4366172"/>
            <a:ext cx="5800584" cy="21876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2BFC2F-2660-AC1A-F644-ACD64A70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77" y="2604052"/>
            <a:ext cx="4827495" cy="3949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42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81CD9-FD8D-4D00-6D18-DB977F60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E396C4D-0D9C-57CF-4B2F-887F917DB318}"/>
              </a:ext>
            </a:extLst>
          </p:cNvPr>
          <p:cNvSpPr txBox="1">
            <a:spLocks/>
          </p:cNvSpPr>
          <p:nvPr/>
        </p:nvSpPr>
        <p:spPr>
          <a:xfrm>
            <a:off x="1344564" y="1773633"/>
            <a:ext cx="9791157" cy="531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出现问题：</a:t>
            </a:r>
            <a:r>
              <a:rPr lang="en-US" altLang="zh-CN" dirty="0"/>
              <a:t>stack overflow</a:t>
            </a:r>
            <a:r>
              <a:rPr lang="zh-CN" altLang="en-US" dirty="0"/>
              <a:t>，递归函数递归深度过大，导致栈爆了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54D813-1993-2405-4F26-AF231B69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1" y="2540297"/>
            <a:ext cx="10008815" cy="25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15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3" y="1785737"/>
            <a:ext cx="10498931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原因分析：</a:t>
            </a:r>
            <a:r>
              <a:rPr lang="en-US" altLang="zh-CN" dirty="0"/>
              <a:t>rand</a:t>
            </a:r>
            <a:r>
              <a:rPr lang="zh-CN" altLang="en-US" dirty="0"/>
              <a:t>（）和 </a:t>
            </a:r>
            <a:r>
              <a:rPr lang="en-US" altLang="zh-CN" dirty="0" err="1"/>
              <a:t>srand</a:t>
            </a:r>
            <a:r>
              <a:rPr lang="zh-CN" altLang="en-US" dirty="0"/>
              <a:t>（）生成的随机数据质量太差，一定范围内出现重复或有序的数据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F7F25F-BA41-7D29-1960-4FBDBF8F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3" y="2670324"/>
            <a:ext cx="1243865" cy="3896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10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8707283" cy="461187"/>
          </a:xfrm>
        </p:spPr>
        <p:txBody>
          <a:bodyPr>
            <a:normAutofit/>
          </a:bodyPr>
          <a:lstStyle/>
          <a:p>
            <a:r>
              <a:rPr lang="zh-CN" altLang="en-US" dirty="0"/>
              <a:t>解决方法：使用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&lt;random&gt;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来生成随机数据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B7EF3-651A-0FBE-1DA1-C7DD9A0D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07" y="2932043"/>
            <a:ext cx="9514185" cy="2415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374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114866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49255F6-65BA-D4BF-8665-4242A7B67F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1367439"/>
              </p:ext>
            </p:extLst>
          </p:nvPr>
        </p:nvGraphicFramePr>
        <p:xfrm>
          <a:off x="476474" y="2334846"/>
          <a:ext cx="485775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870">
                  <a:extLst>
                    <a:ext uri="{9D8B030D-6E8A-4147-A177-3AD203B41FA5}">
                      <a16:colId xmlns:a16="http://schemas.microsoft.com/office/drawing/2014/main" val="2770255857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2784818480"/>
                    </a:ext>
                  </a:extLst>
                </a:gridCol>
                <a:gridCol w="1619440">
                  <a:extLst>
                    <a:ext uri="{9D8B030D-6E8A-4147-A177-3AD203B41FA5}">
                      <a16:colId xmlns:a16="http://schemas.microsoft.com/office/drawing/2014/main" val="1700519894"/>
                    </a:ext>
                  </a:extLst>
                </a:gridCol>
              </a:tblGrid>
              <a:tr h="2257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4399423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0.008950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0.008950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325328411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0.028300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0.029412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84839218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0.048700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0.051006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193051812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0.101250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0.107400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89473067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0.325600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0.347821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649755873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0.562700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0.599558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420092696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1.157800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1.253000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71342638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3.685250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4.015214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02491585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6.572750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6.890578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786121904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13.429950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i="0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14.320000</a:t>
                      </a:r>
                      <a:endParaRPr lang="zh-CN" altLang="en-US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43567861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F5915BD-D147-CF59-111C-58A71E7F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79" y="2676939"/>
            <a:ext cx="5971836" cy="3589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29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各排序算法比较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7573" y="1939284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快速排序≈合并排序</a:t>
            </a:r>
            <a:r>
              <a:rPr lang="en-US" altLang="zh-CN" dirty="0"/>
              <a:t>&gt;</a:t>
            </a:r>
            <a:r>
              <a:rPr lang="zh-CN" altLang="en-US" dirty="0"/>
              <a:t>插入排序</a:t>
            </a:r>
            <a:r>
              <a:rPr lang="en-US" altLang="zh-CN" dirty="0"/>
              <a:t>&gt;</a:t>
            </a:r>
            <a:r>
              <a:rPr lang="zh-CN" altLang="en-US" dirty="0"/>
              <a:t>选择排序</a:t>
            </a:r>
            <a:r>
              <a:rPr lang="en-US" altLang="zh-CN" dirty="0"/>
              <a:t>&gt;</a:t>
            </a:r>
            <a:r>
              <a:rPr lang="zh-CN" altLang="en-US" dirty="0"/>
              <a:t>冒泡排序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D8CE2-9A10-9B8D-8C37-11F37590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15" y="2638867"/>
            <a:ext cx="6213800" cy="3735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24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各排序算法比较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3800" y="2565070"/>
            <a:ext cx="5792289" cy="3481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46" y="2565070"/>
            <a:ext cx="5465793" cy="34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7A42-1AD3-910A-569F-F650CA09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76CA3-7590-C1EC-AC92-5EB1E999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问题描述：从</a:t>
            </a:r>
            <a:r>
              <a:rPr lang="en-US" altLang="zh-CN" dirty="0"/>
              <a:t>10</a:t>
            </a:r>
            <a:r>
              <a:rPr lang="zh-CN" altLang="en-US" dirty="0"/>
              <a:t>亿个数中找出最大的十个数，</a:t>
            </a:r>
            <a:r>
              <a:rPr lang="en-US" altLang="zh-CN" dirty="0" err="1"/>
              <a:t>topK</a:t>
            </a:r>
            <a:r>
              <a:rPr lang="zh-CN" altLang="en-US" dirty="0"/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351149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最大堆算法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4199" y="1694119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算法原理：通过构建最大堆，使得堆顶元素为最大，将堆顶元素筛选出来，再进行堆调整，选出另外九个最大元素</a:t>
            </a:r>
            <a:endParaRPr lang="en-US" altLang="zh-CN" dirty="0"/>
          </a:p>
          <a:p>
            <a:r>
              <a:rPr lang="zh-CN" altLang="en-US" dirty="0"/>
              <a:t>伪代码：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E70D0-E513-9785-1F38-C315F642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07" y="3164923"/>
            <a:ext cx="5891585" cy="35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21" y="66260"/>
            <a:ext cx="10353762" cy="1261872"/>
          </a:xfrm>
        </p:spPr>
        <p:txBody>
          <a:bodyPr/>
          <a:lstStyle/>
          <a:p>
            <a:r>
              <a:rPr lang="zh-CN" altLang="en-US" dirty="0"/>
              <a:t>最大堆算法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060" y="1076745"/>
            <a:ext cx="11002514" cy="562222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复杂度分析：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建立堆</a:t>
            </a:r>
            <a:r>
              <a:rPr lang="en-US" altLang="zh-CN" dirty="0"/>
              <a:t>——O(n)</a:t>
            </a:r>
          </a:p>
          <a:p>
            <a:pPr marL="369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堆调整</a:t>
            </a:r>
            <a:r>
              <a:rPr lang="en-US" altLang="zh-CN" dirty="0"/>
              <a:t>——</a:t>
            </a:r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r>
              <a:rPr lang="zh-CN" altLang="en-US" dirty="0"/>
              <a:t>总时间复杂度</a:t>
            </a:r>
            <a:r>
              <a:rPr lang="en-US" altLang="zh-CN" dirty="0"/>
              <a:t>O(n + </a:t>
            </a:r>
            <a:r>
              <a:rPr lang="en-US" altLang="zh-CN" dirty="0" err="1"/>
              <a:t>klog</a:t>
            </a:r>
            <a:r>
              <a:rPr lang="en-US" altLang="zh-CN" dirty="0"/>
              <a:t> n)= O(n)</a:t>
            </a:r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864A1F-C02B-773E-ABCC-5C167F62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92" y="2054298"/>
            <a:ext cx="4986130" cy="40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选择排序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D37644-4466-5630-3C09-6219DA8C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7" y="2993780"/>
            <a:ext cx="4856841" cy="2465354"/>
          </a:xfrm>
          <a:prstGeom prst="rect">
            <a:avLst/>
          </a:prstGeom>
          <a:noFill/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3653" y="1871472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算法原理：从未排序部分中选择最小（或最大）的元素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3195F-7521-9FDC-B08F-F3D37B31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74" y="2985858"/>
            <a:ext cx="5271135" cy="333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9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C983C1D-58D4-F142-D36E-0F52F6947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14236"/>
              </p:ext>
            </p:extLst>
          </p:nvPr>
        </p:nvGraphicFramePr>
        <p:xfrm>
          <a:off x="841719" y="2583926"/>
          <a:ext cx="541020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61848233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04617186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50648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69224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14510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0.038400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0.037800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2839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0.067600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0.063000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2083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0.137800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0.126000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2270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0.416200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0.378000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163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0.702800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0.630000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7031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1.446400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1.260000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76745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4.307800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3.780000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3365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7.297000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6.300000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0212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14.012100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12.600000</a:t>
                      </a:r>
                      <a:endParaRPr lang="zh-CN" altLang="en-US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1415218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8A56414-C938-FBE6-AB58-809A3AF4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71" y="3187149"/>
            <a:ext cx="5538113" cy="3328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9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基于选择排序算法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4199" y="1694119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算法原理：从未排序部分中选择十个最大的元素</a:t>
            </a:r>
            <a:endParaRPr lang="en-US" altLang="zh-CN" dirty="0"/>
          </a:p>
          <a:p>
            <a:r>
              <a:rPr lang="zh-CN" altLang="en-US" dirty="0"/>
              <a:t>伪代码：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38E00B-3280-67C5-D51F-D4F9C218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926" y="2907947"/>
            <a:ext cx="5143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21" y="397565"/>
            <a:ext cx="10353762" cy="1261872"/>
          </a:xfrm>
        </p:spPr>
        <p:txBody>
          <a:bodyPr/>
          <a:lstStyle/>
          <a:p>
            <a:r>
              <a:rPr lang="zh-CN" altLang="en-US" dirty="0"/>
              <a:t>基于选择排序算法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21" y="1759233"/>
            <a:ext cx="11002514" cy="2938664"/>
          </a:xfrm>
        </p:spPr>
        <p:txBody>
          <a:bodyPr>
            <a:normAutofit/>
          </a:bodyPr>
          <a:lstStyle/>
          <a:p>
            <a:r>
              <a:rPr lang="zh-CN" altLang="en-US" dirty="0"/>
              <a:t>复杂度分析：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495681-1A89-488B-2C1A-70FA8811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10" y="2561815"/>
            <a:ext cx="77152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61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基于选择排序算法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C983C1D-58D4-F142-D36E-0F52F6947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0883"/>
              </p:ext>
            </p:extLst>
          </p:nvPr>
        </p:nvGraphicFramePr>
        <p:xfrm>
          <a:off x="841719" y="2583926"/>
          <a:ext cx="541020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61848233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04617186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50648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69224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0.012200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0.012200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14510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0.035200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0.036600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2839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0.056500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0.061000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2083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0.114600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0.122000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2270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0.338700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0.366000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163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0.574400</a:t>
                      </a:r>
                      <a:endParaRPr lang="zh-CN" altLang="en-US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0.610000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7031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1.149500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1.220000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76745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3.467600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3.660000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3365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5.655500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6.100000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0212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1000000000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11.121300</a:t>
                      </a:r>
                      <a:endParaRPr lang="zh-CN" altLang="en-US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12.200000</a:t>
                      </a:r>
                      <a:endParaRPr lang="zh-CN" altLang="en-US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1415218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7DA481B9-DF07-A7A7-A392-6187CF9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90" y="3346174"/>
            <a:ext cx="5272176" cy="3169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255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3811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基于快速排序算法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5601" y="1289270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算法原理：优先递归右子数组进行快速排序，当排序完目标区间段，做标记，立刻退出函数</a:t>
            </a:r>
            <a:endParaRPr lang="en-US" altLang="zh-CN" dirty="0"/>
          </a:p>
          <a:p>
            <a:r>
              <a:rPr lang="zh-CN" altLang="en-US" dirty="0"/>
              <a:t>伪代码：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710A8B-1E3E-9049-4163-80F6A04F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1" y="2321629"/>
            <a:ext cx="6912896" cy="44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21" y="397565"/>
            <a:ext cx="10353762" cy="1261872"/>
          </a:xfrm>
        </p:spPr>
        <p:txBody>
          <a:bodyPr/>
          <a:lstStyle/>
          <a:p>
            <a:r>
              <a:rPr lang="zh-CN" altLang="en-US" dirty="0"/>
              <a:t>基于快速排序算法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21" y="1759233"/>
            <a:ext cx="10973405" cy="4950712"/>
          </a:xfrm>
        </p:spPr>
        <p:txBody>
          <a:bodyPr>
            <a:normAutofit/>
          </a:bodyPr>
          <a:lstStyle/>
          <a:p>
            <a:r>
              <a:rPr lang="zh-CN" altLang="en-US" dirty="0"/>
              <a:t>复杂度分析：</a:t>
            </a:r>
            <a:endParaRPr lang="en-US" altLang="zh-CN" dirty="0"/>
          </a:p>
          <a:p>
            <a:pPr marL="36900" indent="0">
              <a:buNone/>
            </a:pPr>
            <a:r>
              <a:rPr lang="zh-CN" altLang="en-US" dirty="0"/>
              <a:t>递归过程中数组平均分割的情况下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283A2-C749-D0A5-8551-B0295402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77" y="2806246"/>
            <a:ext cx="8596046" cy="37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基于快速排序算法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114866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30C5B466-9F5A-9D03-EF99-E056B85DEF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386957"/>
              </p:ext>
            </p:extLst>
          </p:nvPr>
        </p:nvGraphicFramePr>
        <p:xfrm>
          <a:off x="552864" y="2502916"/>
          <a:ext cx="485775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48842857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78645078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710790918"/>
                    </a:ext>
                  </a:extLst>
                </a:gridCol>
              </a:tblGrid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26069277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0.001550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0.001550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27823036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0.003950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0.004650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28800128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0.005800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0.007750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6179427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0.013300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0.015500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43885873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0.033250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0.046500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7664373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0.073150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0.077500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03495592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0.073600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0.155000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29437835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0.179250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0.465000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451590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0.455250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0.775000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6532617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0.608350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1.550000</a:t>
                      </a:r>
                      <a:endParaRPr lang="zh-CN" altLang="en-US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4062834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24F9E6-E03C-0086-DC27-CDA4C954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49" y="2822713"/>
            <a:ext cx="5838763" cy="3509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69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基于快速排序算法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3" y="1785737"/>
            <a:ext cx="10498931" cy="1261872"/>
          </a:xfrm>
        </p:spPr>
        <p:txBody>
          <a:bodyPr>
            <a:normAutofit/>
          </a:bodyPr>
          <a:lstStyle/>
          <a:p>
            <a:r>
              <a:rPr lang="zh-CN" altLang="en-US" dirty="0"/>
              <a:t>原因分析：数据的随机性导致算法的不稳定性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6F318-7C1E-430D-E780-571654A9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9" y="2416673"/>
            <a:ext cx="5185636" cy="39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1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83" y="455481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最小堆算法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6088" y="1628225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算法原理：维护一个长度为</a:t>
            </a:r>
            <a:r>
              <a:rPr lang="en-US" altLang="zh-CN" dirty="0"/>
              <a:t>k</a:t>
            </a:r>
            <a:r>
              <a:rPr lang="zh-CN" altLang="en-US" dirty="0"/>
              <a:t>的最小堆，通过比较筛选出最大的十个数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F725E-F404-B6D6-3FAC-1BA9A27D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71" y="2784199"/>
            <a:ext cx="9058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3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21" y="397565"/>
            <a:ext cx="10353762" cy="1261872"/>
          </a:xfrm>
        </p:spPr>
        <p:txBody>
          <a:bodyPr/>
          <a:lstStyle/>
          <a:p>
            <a:r>
              <a:rPr lang="zh-CN" altLang="en-US" dirty="0"/>
              <a:t>最小堆算法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21" y="1759233"/>
            <a:ext cx="10840883" cy="3992210"/>
          </a:xfrm>
        </p:spPr>
        <p:txBody>
          <a:bodyPr>
            <a:normAutofit/>
          </a:bodyPr>
          <a:lstStyle/>
          <a:p>
            <a:r>
              <a:rPr lang="zh-CN" altLang="en-US" dirty="0"/>
              <a:t>复杂度分析：</a:t>
            </a:r>
            <a:endParaRPr lang="en-US" altLang="zh-CN" dirty="0"/>
          </a:p>
          <a:p>
            <a:r>
              <a:rPr lang="zh-CN" altLang="en-US" dirty="0"/>
              <a:t>构建初始最小堆的时间复杂度为</a:t>
            </a:r>
            <a:r>
              <a:rPr lang="en-US" altLang="zh-CN" dirty="0"/>
              <a:t>O(k)</a:t>
            </a:r>
          </a:p>
          <a:p>
            <a:r>
              <a:rPr lang="zh-CN" altLang="en-US" dirty="0"/>
              <a:t>遍历剩余数的时间复杂度为</a:t>
            </a:r>
            <a:r>
              <a:rPr lang="en-US" altLang="zh-CN" dirty="0"/>
              <a:t>O((n-k) log k)</a:t>
            </a:r>
          </a:p>
          <a:p>
            <a:r>
              <a:rPr lang="zh-CN" altLang="en-US" dirty="0"/>
              <a:t>整体时间复杂度为</a:t>
            </a:r>
            <a:r>
              <a:rPr lang="en-US" altLang="zh-CN" dirty="0"/>
              <a:t>O(n log k)</a:t>
            </a:r>
          </a:p>
        </p:txBody>
      </p:sp>
    </p:spTree>
    <p:extLst>
      <p:ext uri="{BB962C8B-B14F-4D97-AF65-F5344CB8AC3E}">
        <p14:creationId xmlns:p14="http://schemas.microsoft.com/office/powerpoint/2010/main" val="363120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性能分析（优化前）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67FAA08-FF1E-D471-08D9-48D5851E74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5992399"/>
              </p:ext>
            </p:extLst>
          </p:nvPr>
        </p:nvGraphicFramePr>
        <p:xfrm>
          <a:off x="331304" y="2690191"/>
          <a:ext cx="6041142" cy="269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3242">
                  <a:extLst>
                    <a:ext uri="{9D8B030D-6E8A-4147-A177-3AD203B41FA5}">
                      <a16:colId xmlns:a16="http://schemas.microsoft.com/office/drawing/2014/main" val="1618447580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2550829757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3417999481"/>
                    </a:ext>
                  </a:extLst>
                </a:gridCol>
              </a:tblGrid>
              <a:tr h="7083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190207817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5.523700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5.523700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173824616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21.787800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22.094800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4053954344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48.960450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49.713300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11215902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88.318000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88.379200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292316893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141.632100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138.092500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1563" marR="61563" marT="41042" marB="41042"/>
                </a:tc>
                <a:extLst>
                  <a:ext uri="{0D108BD9-81ED-4DB2-BD59-A6C34878D82A}">
                    <a16:rowId xmlns:a16="http://schemas.microsoft.com/office/drawing/2014/main" val="3338167432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7E47372-BCB8-7367-64FE-F44AE564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26" y="2143517"/>
            <a:ext cx="5404195" cy="3239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879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114866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30C5B466-9F5A-9D03-EF99-E056B85DEF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1254915"/>
              </p:ext>
            </p:extLst>
          </p:nvPr>
        </p:nvGraphicFramePr>
        <p:xfrm>
          <a:off x="552864" y="2502916"/>
          <a:ext cx="485775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48842857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78645078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710790918"/>
                    </a:ext>
                  </a:extLst>
                </a:gridCol>
              </a:tblGrid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26069277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0.001000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0.001000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27823036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0.002800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0.003000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28800128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0.004800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0.005000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6179427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0.009800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43885873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0.030800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7664373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0.051300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03495592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0.106500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29437835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0.339100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451590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0.555800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6532617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1000000000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1.063000</a:t>
                      </a:r>
                      <a:endParaRPr lang="zh-CN" altLang="en-US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1.000000</a:t>
                      </a:r>
                      <a:endParaRPr lang="zh-CN" altLang="en-US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4062834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434157D-EB5A-02E9-2AD4-A5F1D812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7" y="2895601"/>
            <a:ext cx="5888395" cy="3539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1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四种算法比较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7573" y="1939284"/>
            <a:ext cx="9791157" cy="3601549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最小堆算法≈基于快速排序算法</a:t>
            </a:r>
            <a:r>
              <a:rPr lang="en-US" altLang="zh-CN" dirty="0"/>
              <a:t>&gt;</a:t>
            </a:r>
            <a:r>
              <a:rPr lang="zh-CN" altLang="en-US" dirty="0"/>
              <a:t>基于选择排序算法</a:t>
            </a:r>
            <a:r>
              <a:rPr lang="en-US" altLang="zh-CN" dirty="0"/>
              <a:t>&gt;</a:t>
            </a:r>
            <a:r>
              <a:rPr lang="zh-CN" altLang="en-US" dirty="0"/>
              <a:t>最大堆算法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35E16A-8E38-7E99-BCEF-574C3DFF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02" y="2591531"/>
            <a:ext cx="6744123" cy="4053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082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EC690-575D-EB68-A6D0-9DB25A1C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221E4-A6BB-3899-BCDF-E172E51E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443" y="1871472"/>
            <a:ext cx="4856841" cy="3622672"/>
          </a:xfrm>
        </p:spPr>
        <p:txBody>
          <a:bodyPr/>
          <a:lstStyle/>
          <a:p>
            <a:r>
              <a:rPr lang="zh-CN" altLang="en-US" dirty="0"/>
              <a:t>数据影响运行时间</a:t>
            </a:r>
            <a:endParaRPr lang="en-US" altLang="zh-CN" dirty="0"/>
          </a:p>
          <a:p>
            <a:r>
              <a:rPr lang="zh-CN" altLang="en-US" dirty="0"/>
              <a:t>利用算法特性</a:t>
            </a:r>
            <a:r>
              <a:rPr lang="en-US" altLang="zh-CN" dirty="0"/>
              <a:t>/</a:t>
            </a:r>
            <a:r>
              <a:rPr lang="zh-CN" altLang="en-US" dirty="0"/>
              <a:t>外加判断条件</a:t>
            </a:r>
            <a:endParaRPr lang="en-US" altLang="zh-CN" dirty="0"/>
          </a:p>
          <a:p>
            <a:r>
              <a:rPr lang="zh-CN" altLang="en-US" dirty="0"/>
              <a:t>结合实际</a:t>
            </a:r>
          </a:p>
        </p:txBody>
      </p:sp>
    </p:spTree>
    <p:extLst>
      <p:ext uri="{BB962C8B-B14F-4D97-AF65-F5344CB8AC3E}">
        <p14:creationId xmlns:p14="http://schemas.microsoft.com/office/powerpoint/2010/main" val="353766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原因分析：</a:t>
            </a:r>
            <a:r>
              <a:rPr lang="en-US" altLang="zh-CN" dirty="0"/>
              <a:t>swap</a:t>
            </a:r>
            <a:r>
              <a:rPr lang="zh-CN" altLang="en-US" dirty="0"/>
              <a:t>函数的调用使得实测时间增大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BC8F6E-2EB0-F195-1342-59B78154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51" y="2839213"/>
            <a:ext cx="62674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23F85-6242-82B7-FF7E-0E2B497A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9336B-3C33-20B3-B8EC-5201D184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86945"/>
            <a:ext cx="10012622" cy="623925"/>
          </a:xfrm>
        </p:spPr>
        <p:txBody>
          <a:bodyPr>
            <a:normAutofit/>
          </a:bodyPr>
          <a:lstStyle/>
          <a:p>
            <a:r>
              <a:rPr lang="zh-CN" altLang="en-US" dirty="0"/>
              <a:t>解决方法：不用函数，手写交换操作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AFF980-7954-6AB3-2228-AD2CA8D6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04" y="2610870"/>
            <a:ext cx="6159924" cy="4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6" y="1635792"/>
            <a:ext cx="3466048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性能分析（优化后）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67FAA08-FF1E-D471-08D9-48D5851E74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4929794"/>
              </p:ext>
            </p:extLst>
          </p:nvPr>
        </p:nvGraphicFramePr>
        <p:xfrm>
          <a:off x="331304" y="2690191"/>
          <a:ext cx="6041142" cy="269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3242">
                  <a:extLst>
                    <a:ext uri="{9D8B030D-6E8A-4147-A177-3AD203B41FA5}">
                      <a16:colId xmlns:a16="http://schemas.microsoft.com/office/drawing/2014/main" val="1618447580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2550829757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3417999481"/>
                    </a:ext>
                  </a:extLst>
                </a:gridCol>
              </a:tblGrid>
              <a:tr h="7083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0207817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5.674000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5.674000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3824616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22.538000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22.696000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3954344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50.824000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51.066000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15902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89.909500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90.784000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2316893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140.182500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141.850000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3816743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3652CDC-9F62-7F2E-13B3-A5432F49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45" y="2279374"/>
            <a:ext cx="5163173" cy="3103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57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36F79-6F54-22D8-C5C9-1F02CFC3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33465-45FC-70CE-4BD8-6FCC48CE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9215" y="1871472"/>
            <a:ext cx="8442922" cy="3622672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算法原理：相邻元素的比较和交换，逐步将未排序部分的最大元素移动到数组的末尾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6397A9-C3A8-4728-6A2E-3426575D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69" y="3343970"/>
            <a:ext cx="4868458" cy="29044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6FFAFA-B0BA-BF88-D763-6E51A2D0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63" y="3133344"/>
            <a:ext cx="6368184" cy="3115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02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66C8-1873-814A-96A5-D9D0F80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6BCD-8DAA-1E8B-564C-14E6DAD6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55" y="1635792"/>
            <a:ext cx="3366657" cy="507724"/>
          </a:xfrm>
        </p:spPr>
        <p:txBody>
          <a:bodyPr>
            <a:normAutofit/>
          </a:bodyPr>
          <a:lstStyle/>
          <a:p>
            <a:r>
              <a:rPr lang="zh-CN" altLang="en-US" dirty="0"/>
              <a:t>性能分析（优化前）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67FAA08-FF1E-D471-08D9-48D5851E74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9217331"/>
              </p:ext>
            </p:extLst>
          </p:nvPr>
        </p:nvGraphicFramePr>
        <p:xfrm>
          <a:off x="331304" y="2690191"/>
          <a:ext cx="5370226" cy="269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2326">
                  <a:extLst>
                    <a:ext uri="{9D8B030D-6E8A-4147-A177-3AD203B41FA5}">
                      <a16:colId xmlns:a16="http://schemas.microsoft.com/office/drawing/2014/main" val="1618447580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2550829757"/>
                    </a:ext>
                  </a:extLst>
                </a:gridCol>
                <a:gridCol w="2013950">
                  <a:extLst>
                    <a:ext uri="{9D8B030D-6E8A-4147-A177-3AD203B41FA5}">
                      <a16:colId xmlns:a16="http://schemas.microsoft.com/office/drawing/2014/main" val="3417999481"/>
                    </a:ext>
                  </a:extLst>
                </a:gridCol>
              </a:tblGrid>
              <a:tr h="7083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数据规模</a:t>
                      </a:r>
                      <a:r>
                        <a:rPr lang="en-US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实测平均运行时间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理论运行时间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秒（</a:t>
                      </a: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0207817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22.767800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22.767800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38246165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96.211000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91.071200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53954344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215.092950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204.910200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15902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383.856200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364.284800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23168931"/>
                  </a:ext>
                </a:extLst>
              </a:tr>
              <a:tr h="396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500000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603.968150</a:t>
                      </a:r>
                      <a:endParaRPr lang="zh-CN" altLang="en-US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569.195000</a:t>
                      </a:r>
                      <a:endParaRPr lang="zh-CN" alt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38167432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8EF3371-F712-5321-C304-D38EE71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58" y="2093843"/>
            <a:ext cx="5472656" cy="3289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008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{9F8BF111-0119-4C7A-B2C1-5B7AE2657F8C}tf55705232_win32</Template>
  <TotalTime>435</TotalTime>
  <Words>1152</Words>
  <Application>Microsoft Office PowerPoint</Application>
  <PresentationFormat>宽屏</PresentationFormat>
  <Paragraphs>424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Microsoft YaHei UI</vt:lpstr>
      <vt:lpstr>宋体</vt:lpstr>
      <vt:lpstr>Times New Roman</vt:lpstr>
      <vt:lpstr>Wingdings 2</vt:lpstr>
      <vt:lpstr>SlateVTI</vt:lpstr>
      <vt:lpstr>实验1 排序算法性能分析</vt:lpstr>
      <vt:lpstr>问题一</vt:lpstr>
      <vt:lpstr>选择排序</vt:lpstr>
      <vt:lpstr>选择排序</vt:lpstr>
      <vt:lpstr>选择排序</vt:lpstr>
      <vt:lpstr>选择排序</vt:lpstr>
      <vt:lpstr>选择排序</vt:lpstr>
      <vt:lpstr>冒泡排序</vt:lpstr>
      <vt:lpstr>冒泡排序</vt:lpstr>
      <vt:lpstr>冒泡排序</vt:lpstr>
      <vt:lpstr>冒泡排序</vt:lpstr>
      <vt:lpstr>冒泡排序</vt:lpstr>
      <vt:lpstr>插入排序</vt:lpstr>
      <vt:lpstr>插入排序</vt:lpstr>
      <vt:lpstr>合并排序</vt:lpstr>
      <vt:lpstr>合并排序</vt:lpstr>
      <vt:lpstr>合并排序</vt:lpstr>
      <vt:lpstr>合并排序</vt:lpstr>
      <vt:lpstr>合并排序</vt:lpstr>
      <vt:lpstr>快速排序</vt:lpstr>
      <vt:lpstr>快速排序</vt:lpstr>
      <vt:lpstr>快速排序</vt:lpstr>
      <vt:lpstr>快速排序</vt:lpstr>
      <vt:lpstr>快速排序</vt:lpstr>
      <vt:lpstr>各排序算法比较</vt:lpstr>
      <vt:lpstr>各排序算法比较</vt:lpstr>
      <vt:lpstr>问题二</vt:lpstr>
      <vt:lpstr>最大堆算法</vt:lpstr>
      <vt:lpstr>最大堆算法</vt:lpstr>
      <vt:lpstr>最大堆算法</vt:lpstr>
      <vt:lpstr>基于选择排序算法</vt:lpstr>
      <vt:lpstr>基于选择排序算法</vt:lpstr>
      <vt:lpstr>基于选择排序算法</vt:lpstr>
      <vt:lpstr>基于快速排序算法</vt:lpstr>
      <vt:lpstr>基于快速排序算法</vt:lpstr>
      <vt:lpstr>基于快速排序算法</vt:lpstr>
      <vt:lpstr>基于快速排序算法</vt:lpstr>
      <vt:lpstr>最小堆算法</vt:lpstr>
      <vt:lpstr>最小堆算法</vt:lpstr>
      <vt:lpstr>最小堆算法</vt:lpstr>
      <vt:lpstr>四种算法比较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 排序算法性能分析</dc:title>
  <dc:creator>简 校滨</dc:creator>
  <cp:lastModifiedBy>简 校滨</cp:lastModifiedBy>
  <cp:revision>8</cp:revision>
  <dcterms:created xsi:type="dcterms:W3CDTF">2024-03-21T10:39:06Z</dcterms:created>
  <dcterms:modified xsi:type="dcterms:W3CDTF">2024-07-15T02:49:36Z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